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256" r:id="rId2"/>
    <p:sldId id="257" r:id="rId3"/>
    <p:sldId id="258" r:id="rId4"/>
    <p:sldId id="285" r:id="rId5"/>
    <p:sldId id="275" r:id="rId6"/>
    <p:sldId id="286" r:id="rId7"/>
    <p:sldId id="259" r:id="rId8"/>
    <p:sldId id="260" r:id="rId9"/>
    <p:sldId id="261" r:id="rId10"/>
    <p:sldId id="277" r:id="rId11"/>
    <p:sldId id="262" r:id="rId12"/>
    <p:sldId id="263" r:id="rId13"/>
    <p:sldId id="264" r:id="rId14"/>
    <p:sldId id="278" r:id="rId15"/>
    <p:sldId id="279" r:id="rId16"/>
    <p:sldId id="265" r:id="rId17"/>
    <p:sldId id="280" r:id="rId18"/>
    <p:sldId id="281" r:id="rId19"/>
    <p:sldId id="284" r:id="rId20"/>
    <p:sldId id="266" r:id="rId21"/>
    <p:sldId id="267" r:id="rId22"/>
    <p:sldId id="268" r:id="rId23"/>
    <p:sldId id="269" r:id="rId24"/>
    <p:sldId id="270" r:id="rId25"/>
    <p:sldId id="282" r:id="rId26"/>
    <p:sldId id="271" r:id="rId27"/>
    <p:sldId id="287" r:id="rId28"/>
    <p:sldId id="272" r:id="rId29"/>
    <p:sldId id="273" r:id="rId30"/>
    <p:sldId id="283" r:id="rId31"/>
    <p:sldId id="27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CA"/>
  <c:chart>
    <c:title>
      <c:layout/>
    </c:title>
    <c:view3D>
      <c:rotX val="30"/>
      <c:perspective val="30"/>
    </c:view3D>
    <c:plotArea>
      <c:layout/>
      <c:pie3DChart>
        <c:varyColors val="1"/>
        <c:ser>
          <c:idx val="0"/>
          <c:order val="0"/>
          <c:tx>
            <c:strRef>
              <c:f>Sheet1!$B$1</c:f>
              <c:strCache>
                <c:ptCount val="1"/>
                <c:pt idx="0">
                  <c:v>Website Satisfaction Survey</c:v>
                </c:pt>
              </c:strCache>
            </c:strRef>
          </c:tx>
          <c:cat>
            <c:strRef>
              <c:f>Sheet1!$A$2:$A$4</c:f>
              <c:strCache>
                <c:ptCount val="3"/>
                <c:pt idx="0">
                  <c:v>Like 76%</c:v>
                </c:pt>
                <c:pt idx="1">
                  <c:v>Dislike 18%</c:v>
                </c:pt>
                <c:pt idx="2">
                  <c:v>No Opinion 6%</c:v>
                </c:pt>
              </c:strCache>
            </c:strRef>
          </c:cat>
          <c:val>
            <c:numRef>
              <c:f>Sheet1!$B$2:$B$4</c:f>
              <c:numCache>
                <c:formatCode>General</c:formatCode>
                <c:ptCount val="3"/>
                <c:pt idx="0">
                  <c:v>76</c:v>
                </c:pt>
                <c:pt idx="1">
                  <c:v>18</c:v>
                </c:pt>
                <c:pt idx="2">
                  <c:v>6</c:v>
                </c:pt>
              </c:numCache>
            </c:numRef>
          </c:val>
        </c:ser>
      </c:pie3D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CA"/>
  <c:chart>
    <c:title>
      <c:layout/>
    </c:title>
    <c:view3D>
      <c:rotX val="30"/>
      <c:perspective val="30"/>
    </c:view3D>
    <c:plotArea>
      <c:layout/>
      <c:pie3DChart>
        <c:varyColors val="1"/>
        <c:ser>
          <c:idx val="0"/>
          <c:order val="0"/>
          <c:tx>
            <c:strRef>
              <c:f>Sheet1!$B$1</c:f>
              <c:strCache>
                <c:ptCount val="1"/>
                <c:pt idx="0">
                  <c:v>Technology and Learning</c:v>
                </c:pt>
              </c:strCache>
            </c:strRef>
          </c:tx>
          <c:cat>
            <c:strRef>
              <c:f>Sheet1!$A$2:$A$3</c:f>
              <c:strCache>
                <c:ptCount val="2"/>
                <c:pt idx="0">
                  <c:v>Students who think technology helps them learn</c:v>
                </c:pt>
                <c:pt idx="1">
                  <c:v>Students who think technology does not help them learn</c:v>
                </c:pt>
              </c:strCache>
            </c:strRef>
          </c:cat>
          <c:val>
            <c:numRef>
              <c:f>Sheet1!$B$2:$B$3</c:f>
              <c:numCache>
                <c:formatCode>0%</c:formatCode>
                <c:ptCount val="2"/>
                <c:pt idx="0">
                  <c:v>0.97</c:v>
                </c:pt>
                <c:pt idx="1">
                  <c:v>0.03</c:v>
                </c:pt>
              </c:numCache>
            </c:numRef>
          </c:val>
        </c:ser>
      </c:pie3DChart>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69419-9C01-447B-8350-902FB6615653}" type="datetimeFigureOut">
              <a:rPr lang="en-US" smtClean="0"/>
              <a:pPr/>
              <a:t>12/9/2009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2514C9-62AA-4B63-8E10-3D4B7DC32F9E}"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27</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28</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3</a:t>
            </a:fld>
            <a:endParaRPr lang="en-C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30</a:t>
            </a:fld>
            <a:endParaRPr lang="en-C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31</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92514C9-62AA-4B63-8E10-3D4B7DC32F9E}"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E8B9B2C-C9C4-414C-B01C-E8C53C827297}" type="datetimeFigureOut">
              <a:rPr lang="en-US" smtClean="0"/>
              <a:pPr/>
              <a:t>12/9/2009</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84D5F4B3-E03B-43E9-8EAD-10E9A4A79906}"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B9B2C-C9C4-414C-B01C-E8C53C827297}" type="datetimeFigureOut">
              <a:rPr lang="en-US" smtClean="0"/>
              <a:pPr/>
              <a:t>12/9/2009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B9B2C-C9C4-414C-B01C-E8C53C827297}" type="datetimeFigureOut">
              <a:rPr lang="en-US" smtClean="0"/>
              <a:pPr/>
              <a:t>12/9/2009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B9B2C-C9C4-414C-B01C-E8C53C827297}" type="datetimeFigureOut">
              <a:rPr lang="en-US" smtClean="0"/>
              <a:pPr/>
              <a:t>12/9/2009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8B9B2C-C9C4-414C-B01C-E8C53C827297}" type="datetimeFigureOut">
              <a:rPr lang="en-US" smtClean="0"/>
              <a:pPr/>
              <a:t>12/9/2009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4D5F4B3-E03B-43E9-8EAD-10E9A4A79906}"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8B9B2C-C9C4-414C-B01C-E8C53C827297}" type="datetimeFigureOut">
              <a:rPr lang="en-US" smtClean="0"/>
              <a:pPr/>
              <a:t>12/9/2009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8B9B2C-C9C4-414C-B01C-E8C53C827297}" type="datetimeFigureOut">
              <a:rPr lang="en-US" smtClean="0"/>
              <a:pPr/>
              <a:t>12/9/2009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8B9B2C-C9C4-414C-B01C-E8C53C827297}" type="datetimeFigureOut">
              <a:rPr lang="en-US" smtClean="0"/>
              <a:pPr/>
              <a:t>12/9/2009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8B9B2C-C9C4-414C-B01C-E8C53C827297}" type="datetimeFigureOut">
              <a:rPr lang="en-US" smtClean="0"/>
              <a:pPr/>
              <a:t>12/9/2009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8B9B2C-C9C4-414C-B01C-E8C53C827297}" type="datetimeFigureOut">
              <a:rPr lang="en-US" smtClean="0"/>
              <a:pPr/>
              <a:t>12/9/2009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4D5F4B3-E03B-43E9-8EAD-10E9A4A79906}"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8B9B2C-C9C4-414C-B01C-E8C53C827297}" type="datetimeFigureOut">
              <a:rPr lang="en-US" smtClean="0"/>
              <a:pPr/>
              <a:t>12/9/2009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84D5F4B3-E03B-43E9-8EAD-10E9A4A79906}"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E8B9B2C-C9C4-414C-B01C-E8C53C827297}" type="datetimeFigureOut">
              <a:rPr lang="en-US" smtClean="0"/>
              <a:pPr/>
              <a:t>12/9/2009</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D5F4B3-E03B-43E9-8EAD-10E9A4A79906}"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dGCJ46vyR9o"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mn7rHDRljO0"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CA" dirty="0" smtClean="0"/>
              <a:t>Learning Statements</a:t>
            </a:r>
            <a:endParaRPr lang="en-CA" dirty="0"/>
          </a:p>
        </p:txBody>
      </p:sp>
      <p:sp>
        <p:nvSpPr>
          <p:cNvPr id="3" name="Subtitle 2"/>
          <p:cNvSpPr>
            <a:spLocks noGrp="1"/>
          </p:cNvSpPr>
          <p:nvPr>
            <p:ph type="subTitle" idx="1"/>
          </p:nvPr>
        </p:nvSpPr>
        <p:spPr/>
        <p:txBody>
          <a:bodyPr/>
          <a:lstStyle/>
          <a:p>
            <a:pPr algn="ctr"/>
            <a:r>
              <a:rPr lang="en-CA" dirty="0" smtClean="0"/>
              <a:t>Fall 2009</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Connections to Educational Theory</a:t>
            </a:r>
            <a:endParaRPr lang="en-CA" dirty="0"/>
          </a:p>
        </p:txBody>
      </p:sp>
      <p:sp>
        <p:nvSpPr>
          <p:cNvPr id="3" name="Content Placeholder 2"/>
          <p:cNvSpPr>
            <a:spLocks noGrp="1"/>
          </p:cNvSpPr>
          <p:nvPr>
            <p:ph idx="1"/>
          </p:nvPr>
        </p:nvSpPr>
        <p:spPr/>
        <p:txBody>
          <a:bodyPr/>
          <a:lstStyle/>
          <a:p>
            <a:pPr>
              <a:buNone/>
            </a:pPr>
            <a:r>
              <a:rPr lang="en-CA" dirty="0" smtClean="0"/>
              <a:t>	</a:t>
            </a:r>
            <a:r>
              <a:rPr lang="en-CA" sz="1400" u="sng" dirty="0" smtClean="0"/>
              <a:t>Turning </a:t>
            </a:r>
            <a:r>
              <a:rPr lang="en-CA" sz="1400" u="sng" dirty="0" err="1" smtClean="0"/>
              <a:t>Lurkers</a:t>
            </a:r>
            <a:r>
              <a:rPr lang="en-CA" sz="1400" u="sng" dirty="0" smtClean="0"/>
              <a:t> into Learners: Increasing Participation in your Online Discussions</a:t>
            </a:r>
            <a:r>
              <a:rPr lang="en-CA" sz="1400" dirty="0" smtClean="0"/>
              <a:t>. By Alley, Jason; </a:t>
            </a:r>
            <a:r>
              <a:rPr lang="en-CA" sz="1400" dirty="0" err="1" smtClean="0"/>
              <a:t>Greenhaus</a:t>
            </a:r>
            <a:r>
              <a:rPr lang="en-CA" sz="1400" dirty="0" smtClean="0"/>
              <a:t>, Karen. Learning and Leading with Technology. V35 p. 18-21 Aug. 2007 </a:t>
            </a:r>
          </a:p>
          <a:p>
            <a:pPr>
              <a:buNone/>
            </a:pPr>
            <a:endParaRPr lang="en-CA" sz="1400" dirty="0" smtClean="0"/>
          </a:p>
          <a:p>
            <a:r>
              <a:rPr lang="en-CA" sz="1800" dirty="0" smtClean="0"/>
              <a:t>The article discusses how using tools like </a:t>
            </a:r>
            <a:r>
              <a:rPr lang="en-CA" sz="1800" dirty="0" err="1" smtClean="0"/>
              <a:t>Sharepoint</a:t>
            </a:r>
            <a:r>
              <a:rPr lang="en-CA" sz="1800" dirty="0" smtClean="0"/>
              <a:t> for online discussion is a means of engaging students in curriculum based learning.</a:t>
            </a:r>
          </a:p>
          <a:p>
            <a:r>
              <a:rPr lang="en-CA" sz="1800" dirty="0" smtClean="0"/>
              <a:t>The article states how important it is for teachers to provide a safe and inviting online discussion environment.  </a:t>
            </a:r>
            <a:endParaRPr lang="en-CA"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Vision or Goals</a:t>
            </a:r>
            <a:endParaRPr lang="en-CA" dirty="0"/>
          </a:p>
        </p:txBody>
      </p:sp>
      <p:sp>
        <p:nvSpPr>
          <p:cNvPr id="3" name="Content Placeholder 2"/>
          <p:cNvSpPr>
            <a:spLocks noGrp="1"/>
          </p:cNvSpPr>
          <p:nvPr>
            <p:ph idx="1"/>
          </p:nvPr>
        </p:nvSpPr>
        <p:spPr/>
        <p:txBody>
          <a:bodyPr>
            <a:normAutofit/>
          </a:bodyPr>
          <a:lstStyle/>
          <a:p>
            <a:pPr>
              <a:buNone/>
            </a:pPr>
            <a:r>
              <a:rPr lang="en-CA" sz="2400" dirty="0" smtClean="0"/>
              <a:t>Continue using </a:t>
            </a:r>
            <a:r>
              <a:rPr lang="en-CA" sz="2400" dirty="0" err="1" smtClean="0"/>
              <a:t>Sharepoint</a:t>
            </a:r>
            <a:r>
              <a:rPr lang="en-CA" sz="2400" dirty="0" smtClean="0"/>
              <a:t> to do the following:</a:t>
            </a:r>
          </a:p>
          <a:p>
            <a:r>
              <a:rPr lang="en-CA" sz="2400" dirty="0" smtClean="0"/>
              <a:t>Homework Board</a:t>
            </a:r>
          </a:p>
          <a:p>
            <a:r>
              <a:rPr lang="en-CA" sz="2400" dirty="0" smtClean="0"/>
              <a:t>Organize assignments and handouts</a:t>
            </a:r>
          </a:p>
          <a:p>
            <a:r>
              <a:rPr lang="en-CA" sz="2400" dirty="0" smtClean="0"/>
              <a:t>Discussion Boards</a:t>
            </a:r>
          </a:p>
          <a:p>
            <a:r>
              <a:rPr lang="en-CA" sz="2400" dirty="0" smtClean="0"/>
              <a:t>Wikis</a:t>
            </a:r>
          </a:p>
          <a:p>
            <a:r>
              <a:rPr lang="en-CA" sz="2400" dirty="0" smtClean="0"/>
              <a:t>Hand in box</a:t>
            </a:r>
          </a:p>
          <a:p>
            <a:endParaRPr lang="en-CA"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#2</a:t>
            </a:r>
            <a:endParaRPr lang="en-CA" dirty="0"/>
          </a:p>
        </p:txBody>
      </p:sp>
      <p:sp>
        <p:nvSpPr>
          <p:cNvPr id="3" name="Content Placeholder 2"/>
          <p:cNvSpPr>
            <a:spLocks noGrp="1"/>
          </p:cNvSpPr>
          <p:nvPr>
            <p:ph idx="1"/>
          </p:nvPr>
        </p:nvSpPr>
        <p:spPr/>
        <p:txBody>
          <a:bodyPr/>
          <a:lstStyle/>
          <a:p>
            <a:pPr>
              <a:buNone/>
            </a:pPr>
            <a:endParaRPr lang="en-CA" dirty="0" smtClean="0"/>
          </a:p>
          <a:p>
            <a:pPr>
              <a:buNone/>
            </a:pPr>
            <a:endParaRPr lang="en-CA" dirty="0" smtClean="0"/>
          </a:p>
          <a:p>
            <a:pPr>
              <a:buNone/>
            </a:pPr>
            <a:r>
              <a:rPr lang="en-CA" dirty="0" smtClean="0"/>
              <a:t>	I am learning that there is a distinct difference between being a learner and being a student.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Elaboration</a:t>
            </a:r>
            <a:endParaRPr lang="en-CA" dirty="0"/>
          </a:p>
        </p:txBody>
      </p:sp>
      <p:sp>
        <p:nvSpPr>
          <p:cNvPr id="3" name="Content Placeholder 2"/>
          <p:cNvSpPr>
            <a:spLocks noGrp="1"/>
          </p:cNvSpPr>
          <p:nvPr>
            <p:ph idx="1"/>
          </p:nvPr>
        </p:nvSpPr>
        <p:spPr/>
        <p:txBody>
          <a:bodyPr/>
          <a:lstStyle/>
          <a:p>
            <a:pPr>
              <a:buNone/>
            </a:pPr>
            <a:endParaRPr lang="en-CA" sz="3200" dirty="0" smtClean="0"/>
          </a:p>
          <a:p>
            <a:pPr>
              <a:buNone/>
            </a:pPr>
            <a:r>
              <a:rPr lang="en-CA" sz="3200" dirty="0" smtClean="0"/>
              <a:t>Webster’s Dictionary defines </a:t>
            </a:r>
            <a:r>
              <a:rPr lang="en-CA" sz="3200" i="1" dirty="0" smtClean="0"/>
              <a:t>student</a:t>
            </a:r>
            <a:r>
              <a:rPr lang="en-CA" sz="3200" dirty="0" smtClean="0"/>
              <a:t> as:</a:t>
            </a:r>
          </a:p>
          <a:p>
            <a:pPr lvl="1"/>
            <a:r>
              <a:rPr lang="en-CA" sz="3200" dirty="0" smtClean="0"/>
              <a:t>One who attends a school</a:t>
            </a:r>
          </a:p>
          <a:p>
            <a:pPr lvl="1"/>
            <a:endParaRPr lang="en-CA" dirty="0" smtClean="0"/>
          </a:p>
          <a:p>
            <a:pPr lvl="1"/>
            <a:endParaRPr lang="en-CA" dirty="0" smtClean="0"/>
          </a:p>
          <a:p>
            <a:pPr lvl="1"/>
            <a:endParaRPr lang="en-C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Elaboration</a:t>
            </a:r>
            <a:endParaRPr lang="en-CA" dirty="0"/>
          </a:p>
        </p:txBody>
      </p:sp>
      <p:sp>
        <p:nvSpPr>
          <p:cNvPr id="3" name="Content Placeholder 2"/>
          <p:cNvSpPr>
            <a:spLocks noGrp="1"/>
          </p:cNvSpPr>
          <p:nvPr>
            <p:ph idx="1"/>
          </p:nvPr>
        </p:nvSpPr>
        <p:spPr/>
        <p:txBody>
          <a:bodyPr>
            <a:normAutofit/>
          </a:bodyPr>
          <a:lstStyle/>
          <a:p>
            <a:endParaRPr lang="en-CA" sz="3200" dirty="0" smtClean="0"/>
          </a:p>
          <a:p>
            <a:pPr>
              <a:buNone/>
            </a:pPr>
            <a:r>
              <a:rPr lang="en-CA" sz="3200" dirty="0" smtClean="0"/>
              <a:t>Webster’s Dictionary defines </a:t>
            </a:r>
            <a:r>
              <a:rPr lang="en-CA" sz="3200" i="1" dirty="0" smtClean="0"/>
              <a:t>learner </a:t>
            </a:r>
            <a:r>
              <a:rPr lang="en-CA" sz="3200" dirty="0" smtClean="0"/>
              <a:t>as:</a:t>
            </a:r>
          </a:p>
          <a:p>
            <a:pPr lvl="1"/>
            <a:r>
              <a:rPr lang="en-CA" sz="3000" dirty="0" smtClean="0"/>
              <a:t>One who gains knowledge or understanding of or skill in by study, instruction, or experience     </a:t>
            </a:r>
          </a:p>
          <a:p>
            <a:pPr>
              <a:buNone/>
            </a:pPr>
            <a:endParaRPr lang="en-CA" sz="3200" i="1"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Elaboration</a:t>
            </a:r>
            <a:endParaRPr lang="en-CA" dirty="0"/>
          </a:p>
        </p:txBody>
      </p:sp>
      <p:sp>
        <p:nvSpPr>
          <p:cNvPr id="3" name="Content Placeholder 2"/>
          <p:cNvSpPr>
            <a:spLocks noGrp="1"/>
          </p:cNvSpPr>
          <p:nvPr>
            <p:ph idx="1"/>
          </p:nvPr>
        </p:nvSpPr>
        <p:spPr/>
        <p:txBody>
          <a:bodyPr/>
          <a:lstStyle/>
          <a:p>
            <a:r>
              <a:rPr lang="en-CA" dirty="0" smtClean="0"/>
              <a:t>As educators we need to turn our students into learners.</a:t>
            </a:r>
          </a:p>
          <a:p>
            <a:pPr>
              <a:buNone/>
            </a:pPr>
            <a:endParaRPr lang="en-CA" dirty="0" smtClean="0"/>
          </a:p>
          <a:p>
            <a:r>
              <a:rPr lang="en-CA" dirty="0" smtClean="0"/>
              <a:t>How do we do this?</a:t>
            </a:r>
          </a:p>
          <a:p>
            <a:pPr>
              <a:buNone/>
            </a:pPr>
            <a:endParaRPr lang="en-CA" dirty="0" smtClean="0"/>
          </a:p>
          <a:p>
            <a:r>
              <a:rPr lang="en-CA" dirty="0" smtClean="0"/>
              <a:t>Engage them by using technology as well as by presenting phenomena to be investigated</a:t>
            </a:r>
          </a:p>
          <a:p>
            <a:pPr>
              <a:buNone/>
            </a:pPr>
            <a:endParaRPr lang="en-CA" dirty="0" smtClean="0"/>
          </a:p>
          <a:p>
            <a:pPr>
              <a:buNone/>
            </a:pPr>
            <a:endParaRPr lang="en-CA"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5" name="Content Placeholder 4"/>
          <p:cNvSpPr>
            <a:spLocks noGrp="1"/>
          </p:cNvSpPr>
          <p:nvPr>
            <p:ph idx="1"/>
          </p:nvPr>
        </p:nvSpPr>
        <p:spPr/>
        <p:txBody>
          <a:bodyPr>
            <a:normAutofit/>
          </a:bodyPr>
          <a:lstStyle/>
          <a:p>
            <a:pPr>
              <a:buNone/>
            </a:pPr>
            <a:r>
              <a:rPr lang="en-CA" dirty="0" smtClean="0">
                <a:hlinkClick r:id="rId3"/>
              </a:rPr>
              <a:t>http://www.youtube.com/watch?v=dGCJ46vyR9o</a:t>
            </a:r>
            <a:endParaRPr lang="en-C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The only assignment that has been handed in on time by all of the learners on my team was an assignment posted to the website.   </a:t>
            </a:r>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pic>
        <p:nvPicPr>
          <p:cNvPr id="4" name="Content Placeholder 3" descr="Online_Assignment.png"/>
          <p:cNvPicPr>
            <a:picLocks noGrp="1" noChangeAspect="1"/>
          </p:cNvPicPr>
          <p:nvPr>
            <p:ph idx="1"/>
          </p:nvPr>
        </p:nvPicPr>
        <p:blipFill>
          <a:blip r:embed="rId3" cstate="print"/>
          <a:stretch>
            <a:fillRect/>
          </a:stretch>
        </p:blipFill>
        <p:spPr>
          <a:xfrm>
            <a:off x="963883" y="1935163"/>
            <a:ext cx="7216234" cy="4389437"/>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pPr>
              <a:buNone/>
            </a:pPr>
            <a:endParaRPr lang="en-CA" dirty="0" smtClean="0"/>
          </a:p>
          <a:p>
            <a:pPr>
              <a:buNone/>
            </a:pPr>
            <a:endParaRPr lang="en-CA" dirty="0" smtClean="0"/>
          </a:p>
          <a:p>
            <a:pPr>
              <a:buNone/>
            </a:pPr>
            <a:r>
              <a:rPr lang="en-CA" dirty="0" smtClean="0"/>
              <a:t>“We have learned to play school!  We study the right facts the night before the test so we achieve a passing grade and thus become a successful student”</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#1</a:t>
            </a:r>
            <a:endParaRPr lang="en-CA" dirty="0"/>
          </a:p>
        </p:txBody>
      </p:sp>
      <p:sp>
        <p:nvSpPr>
          <p:cNvPr id="3" name="Content Placeholder 2"/>
          <p:cNvSpPr>
            <a:spLocks noGrp="1"/>
          </p:cNvSpPr>
          <p:nvPr>
            <p:ph idx="1"/>
          </p:nvPr>
        </p:nvSpPr>
        <p:spPr/>
        <p:txBody>
          <a:bodyPr/>
          <a:lstStyle/>
          <a:p>
            <a:pPr>
              <a:buNone/>
            </a:pPr>
            <a:endParaRPr lang="en-CA" dirty="0" smtClean="0"/>
          </a:p>
          <a:p>
            <a:pPr>
              <a:buNone/>
            </a:pPr>
            <a:endParaRPr lang="en-CA" dirty="0" smtClean="0"/>
          </a:p>
          <a:p>
            <a:pPr>
              <a:buNone/>
            </a:pPr>
            <a:r>
              <a:rPr lang="en-CA" dirty="0" smtClean="0"/>
              <a:t>  	I am learning about the importance of having </a:t>
            </a:r>
            <a:r>
              <a:rPr lang="en-CA" dirty="0" smtClean="0"/>
              <a:t>a functional </a:t>
            </a:r>
            <a:r>
              <a:rPr lang="en-CA" dirty="0" smtClean="0"/>
              <a:t>classroom website.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Self-Assessment In Capacities</a:t>
            </a:r>
            <a:endParaRPr lang="en-CA" dirty="0"/>
          </a:p>
        </p:txBody>
      </p:sp>
      <p:sp>
        <p:nvSpPr>
          <p:cNvPr id="3" name="Content Placeholder 2"/>
          <p:cNvSpPr>
            <a:spLocks noGrp="1"/>
          </p:cNvSpPr>
          <p:nvPr>
            <p:ph idx="1"/>
          </p:nvPr>
        </p:nvSpPr>
        <p:spPr/>
        <p:txBody>
          <a:bodyPr/>
          <a:lstStyle/>
          <a:p>
            <a:r>
              <a:rPr lang="en-CA" dirty="0" smtClean="0"/>
              <a:t>Access, evaluate and integrate existing and emerging technologies into your practice</a:t>
            </a:r>
          </a:p>
          <a:p>
            <a:r>
              <a:rPr lang="en-CA" dirty="0" smtClean="0"/>
              <a:t>Engage in a critical cycle of action-reflection to understand and develop your practice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Connection to Educational Theory</a:t>
            </a:r>
            <a:endParaRPr lang="en-CA" dirty="0"/>
          </a:p>
        </p:txBody>
      </p:sp>
      <p:sp>
        <p:nvSpPr>
          <p:cNvPr id="3" name="Content Placeholder 2"/>
          <p:cNvSpPr>
            <a:spLocks noGrp="1"/>
          </p:cNvSpPr>
          <p:nvPr>
            <p:ph idx="1"/>
          </p:nvPr>
        </p:nvSpPr>
        <p:spPr/>
        <p:txBody>
          <a:bodyPr/>
          <a:lstStyle/>
          <a:p>
            <a:pPr>
              <a:buNone/>
            </a:pPr>
            <a:r>
              <a:rPr lang="en-CA" dirty="0" smtClean="0"/>
              <a:t>Eleanor Duckworth “The Having of Wonderful Ideas”</a:t>
            </a:r>
          </a:p>
          <a:p>
            <a:r>
              <a:rPr lang="en-CA" sz="2000" dirty="0" smtClean="0"/>
              <a:t>Present phenomena and have students generate their own ideas about that phenomena. </a:t>
            </a:r>
          </a:p>
          <a:p>
            <a:r>
              <a:rPr lang="en-CA" sz="2000" dirty="0" smtClean="0"/>
              <a:t>We create learners by having them investigate phenomena</a:t>
            </a:r>
          </a:p>
          <a:p>
            <a:pPr>
              <a:buNone/>
            </a:pPr>
            <a:endParaRPr lang="en-CA" sz="2000" dirty="0" smtClean="0"/>
          </a:p>
          <a:p>
            <a:pPr>
              <a:buNone/>
            </a:pPr>
            <a:endParaRPr lang="en-CA" sz="2400" dirty="0" smtClean="0"/>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Vision or Goals</a:t>
            </a:r>
            <a:endParaRPr lang="en-CA" dirty="0"/>
          </a:p>
        </p:txBody>
      </p:sp>
      <p:sp>
        <p:nvSpPr>
          <p:cNvPr id="3" name="Content Placeholder 2"/>
          <p:cNvSpPr>
            <a:spLocks noGrp="1"/>
          </p:cNvSpPr>
          <p:nvPr>
            <p:ph idx="1"/>
          </p:nvPr>
        </p:nvSpPr>
        <p:spPr/>
        <p:txBody>
          <a:bodyPr/>
          <a:lstStyle/>
          <a:p>
            <a:r>
              <a:rPr lang="en-CA" dirty="0" smtClean="0"/>
              <a:t>Facilitate the transformation of my students into learners</a:t>
            </a:r>
          </a:p>
          <a:p>
            <a:r>
              <a:rPr lang="en-CA" dirty="0" smtClean="0"/>
              <a:t>Find new ways to engage learners</a:t>
            </a:r>
          </a:p>
          <a:p>
            <a:r>
              <a:rPr lang="en-CA" dirty="0" smtClean="0"/>
              <a:t>Encourage learners to question and investigate phenomena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Learning Statement #3</a:t>
            </a:r>
            <a:endParaRPr lang="en-CA" dirty="0"/>
          </a:p>
        </p:txBody>
      </p:sp>
      <p:sp>
        <p:nvSpPr>
          <p:cNvPr id="3" name="Content Placeholder 2"/>
          <p:cNvSpPr>
            <a:spLocks noGrp="1"/>
          </p:cNvSpPr>
          <p:nvPr>
            <p:ph idx="1"/>
          </p:nvPr>
        </p:nvSpPr>
        <p:spPr/>
        <p:txBody>
          <a:bodyPr/>
          <a:lstStyle/>
          <a:p>
            <a:pPr>
              <a:buNone/>
            </a:pPr>
            <a:endParaRPr lang="en-CA" dirty="0" smtClean="0"/>
          </a:p>
          <a:p>
            <a:pPr>
              <a:buNone/>
            </a:pPr>
            <a:endParaRPr lang="en-CA" dirty="0" smtClean="0"/>
          </a:p>
          <a:p>
            <a:pPr>
              <a:buNone/>
            </a:pPr>
            <a:r>
              <a:rPr lang="en-CA" dirty="0" smtClean="0"/>
              <a:t>	I am learning about how to better deliver curriculum using technology.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Elaboration</a:t>
            </a:r>
            <a:endParaRPr lang="en-CA" dirty="0"/>
          </a:p>
        </p:txBody>
      </p:sp>
      <p:sp>
        <p:nvSpPr>
          <p:cNvPr id="3" name="Content Placeholder 2"/>
          <p:cNvSpPr>
            <a:spLocks noGrp="1"/>
          </p:cNvSpPr>
          <p:nvPr>
            <p:ph idx="1"/>
          </p:nvPr>
        </p:nvSpPr>
        <p:spPr/>
        <p:txBody>
          <a:bodyPr/>
          <a:lstStyle/>
          <a:p>
            <a:r>
              <a:rPr lang="en-CA" dirty="0" smtClean="0"/>
              <a:t>Until this year technology is not something that I was comfortable with using in my classroom</a:t>
            </a:r>
          </a:p>
          <a:p>
            <a:r>
              <a:rPr lang="en-CA" dirty="0" smtClean="0"/>
              <a:t>The benefits of technology are limitless </a:t>
            </a:r>
          </a:p>
          <a:p>
            <a:r>
              <a:rPr lang="en-CA" dirty="0" smtClean="0"/>
              <a:t>Technology is a tool to deliver curriculum and to help learners demonstrate an understanding of the prescribed learning outcomes</a:t>
            </a:r>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Before starting the program I used very little if any technology in the classroom</a:t>
            </a:r>
          </a:p>
          <a:p>
            <a:r>
              <a:rPr lang="en-CA" dirty="0" smtClean="0"/>
              <a:t>At points during the program I’ve felt that I had to try and use some form of technology for everything</a:t>
            </a:r>
          </a:p>
          <a:p>
            <a:r>
              <a:rPr lang="en-CA" dirty="0" smtClean="0"/>
              <a:t>I’m starting to see technology as simply a tool in helping students gain an understanding of prescribed learning outcomes</a:t>
            </a:r>
            <a:endParaRPr lang="en-C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pPr>
              <a:buNone/>
            </a:pPr>
            <a:r>
              <a:rPr lang="en-CA" dirty="0" smtClean="0">
                <a:hlinkClick r:id="rId3" action="ppaction://hlinksldjump"/>
              </a:rPr>
              <a:t>http://www.youtube.com/watch?v=aEFKfXiCbLw</a:t>
            </a:r>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Self-Assessment In Capacities</a:t>
            </a:r>
            <a:endParaRPr lang="en-CA" dirty="0"/>
          </a:p>
        </p:txBody>
      </p:sp>
      <p:sp>
        <p:nvSpPr>
          <p:cNvPr id="3" name="Content Placeholder 2"/>
          <p:cNvSpPr>
            <a:spLocks noGrp="1"/>
          </p:cNvSpPr>
          <p:nvPr>
            <p:ph idx="1"/>
          </p:nvPr>
        </p:nvSpPr>
        <p:spPr/>
        <p:txBody>
          <a:bodyPr/>
          <a:lstStyle/>
          <a:p>
            <a:r>
              <a:rPr lang="en-CA" dirty="0" smtClean="0"/>
              <a:t>Engage in a critical cycle of action – reflection to understand and develop your practice</a:t>
            </a:r>
          </a:p>
          <a:p>
            <a:r>
              <a:rPr lang="en-CA" dirty="0" smtClean="0"/>
              <a:t>Use, evaluate and integrate existing and emerging technologies into your practice</a:t>
            </a:r>
            <a:endParaRPr lang="en-C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Connection to Educational Theory</a:t>
            </a:r>
            <a:endParaRPr lang="en-CA" dirty="0"/>
          </a:p>
        </p:txBody>
      </p:sp>
      <p:sp>
        <p:nvSpPr>
          <p:cNvPr id="3" name="Content Placeholder 2"/>
          <p:cNvSpPr>
            <a:spLocks noGrp="1"/>
          </p:cNvSpPr>
          <p:nvPr>
            <p:ph idx="1"/>
          </p:nvPr>
        </p:nvSpPr>
        <p:spPr/>
        <p:txBody>
          <a:bodyPr/>
          <a:lstStyle/>
          <a:p>
            <a:pPr>
              <a:buNone/>
            </a:pPr>
            <a:r>
              <a:rPr lang="en-CA" dirty="0" smtClean="0"/>
              <a:t>	</a:t>
            </a:r>
            <a:r>
              <a:rPr lang="en-CA" sz="1600" u="sng" dirty="0" smtClean="0"/>
              <a:t>Instructional Technology: A tool or a panacea?</a:t>
            </a:r>
            <a:r>
              <a:rPr lang="en-CA" sz="1600" dirty="0" smtClean="0"/>
              <a:t>. By: Kimmel, Howard; </a:t>
            </a:r>
            <a:r>
              <a:rPr lang="en-CA" sz="1600" dirty="0" err="1" smtClean="0"/>
              <a:t>Deek</a:t>
            </a:r>
            <a:r>
              <a:rPr lang="en-CA" sz="1600" dirty="0" smtClean="0"/>
              <a:t>, </a:t>
            </a:r>
            <a:r>
              <a:rPr lang="en-CA" sz="1600" dirty="0" err="1" smtClean="0"/>
              <a:t>Fadi</a:t>
            </a:r>
            <a:r>
              <a:rPr lang="en-CA" sz="1600" dirty="0" smtClean="0"/>
              <a:t>. Journal of Science Education and Technology. V4. p. 327-332, Oct. 10, 2005</a:t>
            </a:r>
          </a:p>
          <a:p>
            <a:pPr>
              <a:buNone/>
            </a:pPr>
            <a:endParaRPr lang="en-CA" sz="1600" u="sng" dirty="0" smtClean="0"/>
          </a:p>
          <a:p>
            <a:r>
              <a:rPr lang="en-CA" sz="1600" dirty="0" smtClean="0"/>
              <a:t>Digital tools for the classroom must be accompanied by systemic change in the educational process  Teachers must be provided with the necessary environment for training, tools for instruction, and technology evaluation skills.  </a:t>
            </a:r>
          </a:p>
          <a:p>
            <a:endParaRPr lang="en-CA" sz="1600" dirty="0" smtClean="0"/>
          </a:p>
          <a:p>
            <a:r>
              <a:rPr lang="en-CA" sz="1600" dirty="0" smtClean="0"/>
              <a:t>The teacher </a:t>
            </a:r>
            <a:r>
              <a:rPr lang="en-CA" sz="1600" dirty="0" smtClean="0"/>
              <a:t>must select appropriate technological tools to facilitate learning in a particular curricular area</a:t>
            </a:r>
            <a:endParaRPr lang="en-CA" sz="16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Elaboration</a:t>
            </a:r>
            <a:endParaRPr lang="en-CA" dirty="0"/>
          </a:p>
        </p:txBody>
      </p:sp>
      <p:sp>
        <p:nvSpPr>
          <p:cNvPr id="3" name="Content Placeholder 2"/>
          <p:cNvSpPr>
            <a:spLocks noGrp="1"/>
          </p:cNvSpPr>
          <p:nvPr>
            <p:ph idx="1"/>
          </p:nvPr>
        </p:nvSpPr>
        <p:spPr/>
        <p:txBody>
          <a:bodyPr>
            <a:normAutofit fontScale="92500" lnSpcReduction="20000"/>
          </a:bodyPr>
          <a:lstStyle/>
          <a:p>
            <a:pPr>
              <a:buNone/>
            </a:pPr>
            <a:r>
              <a:rPr lang="en-CA" dirty="0" smtClean="0"/>
              <a:t>The website has:</a:t>
            </a:r>
          </a:p>
          <a:p>
            <a:r>
              <a:rPr lang="en-CA" dirty="0" smtClean="0"/>
              <a:t>helped foster a sense of community within the classroom</a:t>
            </a:r>
          </a:p>
          <a:p>
            <a:pPr>
              <a:buNone/>
            </a:pPr>
            <a:r>
              <a:rPr lang="en-CA" dirty="0" smtClean="0"/>
              <a:t>	</a:t>
            </a:r>
          </a:p>
          <a:p>
            <a:r>
              <a:rPr lang="en-CA" dirty="0" smtClean="0"/>
              <a:t>provided students with a means of completing work when they are absent</a:t>
            </a:r>
          </a:p>
          <a:p>
            <a:pPr>
              <a:buNone/>
            </a:pPr>
            <a:r>
              <a:rPr lang="en-CA" dirty="0" smtClean="0"/>
              <a:t>	</a:t>
            </a:r>
          </a:p>
          <a:p>
            <a:r>
              <a:rPr lang="en-CA" dirty="0" smtClean="0"/>
              <a:t>allowed parents to be more involved with student learning</a:t>
            </a:r>
          </a:p>
          <a:p>
            <a:pPr>
              <a:buNone/>
            </a:pPr>
            <a:r>
              <a:rPr lang="en-CA" dirty="0" smtClean="0"/>
              <a:t>	</a:t>
            </a:r>
          </a:p>
          <a:p>
            <a:r>
              <a:rPr lang="en-CA" dirty="0" smtClean="0"/>
              <a:t>been an effective organizational tool for both students and myself</a:t>
            </a:r>
          </a:p>
          <a:p>
            <a:pPr>
              <a:buNone/>
            </a:pPr>
            <a:r>
              <a:rPr lang="en-CA" dirty="0" smtClean="0"/>
              <a:t>	</a:t>
            </a:r>
          </a:p>
          <a:p>
            <a:pPr>
              <a:buNone/>
            </a:pPr>
            <a:r>
              <a:rPr lang="en-CA" dirty="0" smtClean="0"/>
              <a:t>	</a:t>
            </a:r>
          </a:p>
          <a:p>
            <a:endParaRPr lang="en-CA"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Connections to Educational Theory</a:t>
            </a:r>
            <a:endParaRPr lang="en-CA" dirty="0"/>
          </a:p>
        </p:txBody>
      </p:sp>
      <p:sp>
        <p:nvSpPr>
          <p:cNvPr id="3" name="Content Placeholder 2"/>
          <p:cNvSpPr>
            <a:spLocks noGrp="1"/>
          </p:cNvSpPr>
          <p:nvPr>
            <p:ph idx="1"/>
          </p:nvPr>
        </p:nvSpPr>
        <p:spPr/>
        <p:txBody>
          <a:bodyPr/>
          <a:lstStyle/>
          <a:p>
            <a:pPr>
              <a:buNone/>
            </a:pPr>
            <a:r>
              <a:rPr lang="en-CA" dirty="0" smtClean="0">
                <a:hlinkClick r:id="rId3"/>
              </a:rPr>
              <a:t>http://www.youtube.com/watch?v=mn7rHDRljO0</a:t>
            </a:r>
            <a:endParaRPr lang="en-CA" dirty="0" smtClean="0"/>
          </a:p>
          <a:p>
            <a:pPr>
              <a:buNone/>
            </a:pPr>
            <a:endParaRPr lang="en-CA" dirty="0" smtClean="0"/>
          </a:p>
          <a:p>
            <a:r>
              <a:rPr lang="en-CA" dirty="0" smtClean="0"/>
              <a:t>Jeremy </a:t>
            </a:r>
            <a:r>
              <a:rPr lang="en-CA" dirty="0" err="1" smtClean="0"/>
              <a:t>Roschelle</a:t>
            </a:r>
            <a:r>
              <a:rPr lang="en-CA" dirty="0" smtClean="0"/>
              <a:t> and Jim Kaput have taken ideas from mathematics, computer science and developmental psychology to develop an educational technology called </a:t>
            </a:r>
            <a:r>
              <a:rPr lang="en-CA" dirty="0" err="1" smtClean="0"/>
              <a:t>Simcalc</a:t>
            </a:r>
            <a:endParaRPr lang="en-CA" dirty="0" smtClean="0"/>
          </a:p>
          <a:p>
            <a:r>
              <a:rPr lang="en-CA" dirty="0" smtClean="0"/>
              <a:t>Ability to bring mathematical concepts to life</a:t>
            </a:r>
            <a:endParaRPr lang="en-CA"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Vision or Goals</a:t>
            </a:r>
            <a:endParaRPr lang="en-CA" dirty="0"/>
          </a:p>
        </p:txBody>
      </p:sp>
      <p:sp>
        <p:nvSpPr>
          <p:cNvPr id="3" name="Content Placeholder 2"/>
          <p:cNvSpPr>
            <a:spLocks noGrp="1"/>
          </p:cNvSpPr>
          <p:nvPr>
            <p:ph idx="1"/>
          </p:nvPr>
        </p:nvSpPr>
        <p:spPr/>
        <p:txBody>
          <a:bodyPr/>
          <a:lstStyle/>
          <a:p>
            <a:r>
              <a:rPr lang="en-CA" dirty="0" smtClean="0"/>
              <a:t>Continue to learn new technologies that can be implemented into the classroom</a:t>
            </a:r>
          </a:p>
          <a:p>
            <a:r>
              <a:rPr lang="en-CA" dirty="0" smtClean="0"/>
              <a:t>Use technology when it is appropriate</a:t>
            </a:r>
          </a:p>
          <a:p>
            <a:r>
              <a:rPr lang="en-CA" dirty="0" smtClean="0"/>
              <a:t>Become more proficient at technologies that can be implemented into the classroom</a:t>
            </a:r>
          </a:p>
          <a:p>
            <a:r>
              <a:rPr lang="en-CA" dirty="0" smtClean="0"/>
              <a:t>Engage students to want to learn and create their own knowledge</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pic>
        <p:nvPicPr>
          <p:cNvPr id="4" name="Content Placeholder 3" descr="Website_Picture.png"/>
          <p:cNvPicPr>
            <a:picLocks noGrp="1" noChangeAspect="1"/>
          </p:cNvPicPr>
          <p:nvPr>
            <p:ph idx="1"/>
          </p:nvPr>
        </p:nvPicPr>
        <p:blipFill>
          <a:blip r:embed="rId3" cstate="print"/>
          <a:stretch>
            <a:fillRect/>
          </a:stretch>
        </p:blipFill>
        <p:spPr>
          <a:xfrm>
            <a:off x="457200" y="2839647"/>
            <a:ext cx="8229600" cy="258046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sp>
        <p:nvSpPr>
          <p:cNvPr id="3" name="Content Placeholder 2"/>
          <p:cNvSpPr>
            <a:spLocks noGrp="1"/>
          </p:cNvSpPr>
          <p:nvPr>
            <p:ph idx="1"/>
          </p:nvPr>
        </p:nvSpPr>
        <p:spPr/>
        <p:txBody>
          <a:bodyPr/>
          <a:lstStyle/>
          <a:p>
            <a:r>
              <a:rPr lang="en-CA" dirty="0" smtClean="0"/>
              <a:t>Most students that I talked to seemed to think that having an online homework board was a good idea.  The majority of students who actually visited the homework board were students who did not have homework completion issues.  Most students who had homework completion difficulties did not visit the site on a regular basis.</a:t>
            </a:r>
          </a:p>
          <a:p>
            <a:r>
              <a:rPr lang="en-CA" dirty="0" smtClean="0"/>
              <a:t>I saved about an hour and a half over a three week period simply by directing students to the website when they had been absent.</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Evidence</a:t>
            </a:r>
            <a:endParaRPr lang="en-CA" dirty="0"/>
          </a:p>
        </p:txBody>
      </p:sp>
      <p:pic>
        <p:nvPicPr>
          <p:cNvPr id="4" name="Content Placeholder 3" descr="Wordle_-_Website.png"/>
          <p:cNvPicPr>
            <a:picLocks noGrp="1" noChangeAspect="1"/>
          </p:cNvPicPr>
          <p:nvPr>
            <p:ph idx="1"/>
          </p:nvPr>
        </p:nvPicPr>
        <p:blipFill>
          <a:blip r:embed="rId3" cstate="print"/>
          <a:stretch>
            <a:fillRect/>
          </a:stretch>
        </p:blipFill>
        <p:spPr>
          <a:xfrm>
            <a:off x="651915" y="2181747"/>
            <a:ext cx="7840170" cy="389626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Self-Assessment In Capacities</a:t>
            </a:r>
            <a:endParaRPr lang="en-CA" dirty="0"/>
          </a:p>
        </p:txBody>
      </p:sp>
      <p:sp>
        <p:nvSpPr>
          <p:cNvPr id="3" name="Content Placeholder 2"/>
          <p:cNvSpPr>
            <a:spLocks noGrp="1"/>
          </p:cNvSpPr>
          <p:nvPr>
            <p:ph idx="1"/>
          </p:nvPr>
        </p:nvSpPr>
        <p:spPr/>
        <p:txBody>
          <a:bodyPr>
            <a:normAutofit/>
          </a:bodyPr>
          <a:lstStyle/>
          <a:p>
            <a:r>
              <a:rPr lang="en-CA" sz="1800" dirty="0" smtClean="0"/>
              <a:t>Participate in and help develop learning communities to support your teaching practice.</a:t>
            </a:r>
          </a:p>
          <a:p>
            <a:r>
              <a:rPr lang="en-CA" sz="1800" dirty="0" smtClean="0"/>
              <a:t>Engage in a critical cycle of action – reflection to understand and develop your practice.</a:t>
            </a:r>
            <a:endParaRPr lang="en-CA"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Connection to Educational Theory</a:t>
            </a:r>
            <a:endParaRPr lang="en-CA" dirty="0"/>
          </a:p>
        </p:txBody>
      </p:sp>
      <p:sp>
        <p:nvSpPr>
          <p:cNvPr id="3" name="Content Placeholder 2"/>
          <p:cNvSpPr>
            <a:spLocks noGrp="1"/>
          </p:cNvSpPr>
          <p:nvPr>
            <p:ph idx="1"/>
          </p:nvPr>
        </p:nvSpPr>
        <p:spPr/>
        <p:txBody>
          <a:bodyPr/>
          <a:lstStyle/>
          <a:p>
            <a:pPr>
              <a:buNone/>
            </a:pPr>
            <a:r>
              <a:rPr lang="en-CA" dirty="0" smtClean="0"/>
              <a:t>	</a:t>
            </a:r>
            <a:r>
              <a:rPr lang="en-CA" sz="1400" u="sng" dirty="0" smtClean="0"/>
              <a:t>An Examination of the Perceptions of K-12 Teachers with Active Classroom Websites</a:t>
            </a:r>
            <a:r>
              <a:rPr lang="en-CA" sz="1400" dirty="0" smtClean="0"/>
              <a:t>. By: Julius, J. In C. Crawford et al. (</a:t>
            </a:r>
            <a:r>
              <a:rPr lang="en-CA" sz="1400" dirty="0" err="1" smtClean="0"/>
              <a:t>eds</a:t>
            </a:r>
            <a:r>
              <a:rPr lang="en-CA" sz="1400" dirty="0" smtClean="0"/>
              <a:t>), Proceedings of Society for Information Technology and Teacher Education International Conference 2005 (pp. 1435-1437). Chesapeake, VA: AACE</a:t>
            </a:r>
          </a:p>
          <a:p>
            <a:pPr>
              <a:buNone/>
            </a:pPr>
            <a:endParaRPr lang="en-CA" sz="1400" u="sng" dirty="0" smtClean="0"/>
          </a:p>
          <a:p>
            <a:pPr>
              <a:buNone/>
            </a:pPr>
            <a:r>
              <a:rPr lang="en-CA" sz="1400" dirty="0" smtClean="0"/>
              <a:t>	</a:t>
            </a:r>
          </a:p>
          <a:p>
            <a:r>
              <a:rPr lang="en-CA" sz="1800" dirty="0" smtClean="0"/>
              <a:t>This article indicated how little research and literature there is on the subject of classroom websites.</a:t>
            </a:r>
          </a:p>
          <a:p>
            <a:r>
              <a:rPr lang="en-CA" sz="1800" dirty="0" smtClean="0"/>
              <a:t>The majority of teachers surveyed felt that websites were useful.  I would assume that is why they had a class website to begin with.</a:t>
            </a:r>
          </a:p>
          <a:p>
            <a:pPr>
              <a:buNone/>
            </a:pPr>
            <a:endParaRPr lang="en-CA" sz="16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733</TotalTime>
  <Words>652</Words>
  <Application>Microsoft Office PowerPoint</Application>
  <PresentationFormat>On-screen Show (4:3)</PresentationFormat>
  <Paragraphs>151</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Learning Statements</vt:lpstr>
      <vt:lpstr>Learning Statement #1</vt:lpstr>
      <vt:lpstr>Elaboration</vt:lpstr>
      <vt:lpstr>Evidence</vt:lpstr>
      <vt:lpstr>Evidence</vt:lpstr>
      <vt:lpstr>Evidence</vt:lpstr>
      <vt:lpstr>Evidence</vt:lpstr>
      <vt:lpstr>Self-Assessment In Capacities</vt:lpstr>
      <vt:lpstr>Connection to Educational Theory</vt:lpstr>
      <vt:lpstr>Connections to Educational Theory</vt:lpstr>
      <vt:lpstr>Vision or Goals</vt:lpstr>
      <vt:lpstr>Learning Statement #2</vt:lpstr>
      <vt:lpstr>Elaboration</vt:lpstr>
      <vt:lpstr>Elaboration</vt:lpstr>
      <vt:lpstr>Elaboration</vt:lpstr>
      <vt:lpstr>Evidence</vt:lpstr>
      <vt:lpstr>Evidence</vt:lpstr>
      <vt:lpstr>Evidence</vt:lpstr>
      <vt:lpstr>Evidence</vt:lpstr>
      <vt:lpstr>Self-Assessment In Capacities</vt:lpstr>
      <vt:lpstr>Connection to Educational Theory</vt:lpstr>
      <vt:lpstr>Vision or Goals</vt:lpstr>
      <vt:lpstr>Learning Statement #3</vt:lpstr>
      <vt:lpstr>Elaboration</vt:lpstr>
      <vt:lpstr>Evidence</vt:lpstr>
      <vt:lpstr>Evidence</vt:lpstr>
      <vt:lpstr>Evidence</vt:lpstr>
      <vt:lpstr>Self-Assessment In Capacities</vt:lpstr>
      <vt:lpstr>Connection to Educational Theory</vt:lpstr>
      <vt:lpstr>Connections to Educational Theory</vt:lpstr>
      <vt:lpstr>Vision or Goals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Statements</dc:title>
  <dc:creator>Jeff</dc:creator>
  <cp:lastModifiedBy>Jeff</cp:lastModifiedBy>
  <cp:revision>49</cp:revision>
  <dcterms:created xsi:type="dcterms:W3CDTF">2009-12-09T05:09:07Z</dcterms:created>
  <dcterms:modified xsi:type="dcterms:W3CDTF">2009-12-09T22:38:20Z</dcterms:modified>
</cp:coreProperties>
</file>